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5" r:id="rId12"/>
    <p:sldId id="266" r:id="rId13"/>
    <p:sldId id="267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transfer operations</a:t>
            </a:r>
          </a:p>
          <a:p>
            <a:r>
              <a:rPr lang="en-US" dirty="0" smtClean="0"/>
              <a:t>Arithmetic operations</a:t>
            </a:r>
          </a:p>
          <a:p>
            <a:r>
              <a:rPr lang="en-US" dirty="0" smtClean="0"/>
              <a:t>Logical operations</a:t>
            </a:r>
          </a:p>
          <a:p>
            <a:r>
              <a:rPr lang="en-US" dirty="0" smtClean="0"/>
              <a:t>Conversion operations</a:t>
            </a:r>
          </a:p>
          <a:p>
            <a:r>
              <a:rPr lang="en-US" dirty="0" smtClean="0"/>
              <a:t>I/O operations</a:t>
            </a:r>
          </a:p>
          <a:p>
            <a:r>
              <a:rPr lang="en-US" dirty="0" smtClean="0"/>
              <a:t>System control operations</a:t>
            </a:r>
          </a:p>
          <a:p>
            <a:r>
              <a:rPr lang="en-US" smtClean="0"/>
              <a:t>Transfer </a:t>
            </a:r>
            <a:r>
              <a:rPr lang="en-US" smtClean="0"/>
              <a:t>control </a:t>
            </a:r>
            <a:r>
              <a:rPr lang="en-US" dirty="0" smtClean="0"/>
              <a:t>operations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(contd.,)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Instruction length</a:t>
            </a:r>
          </a:p>
          <a:p>
            <a:r>
              <a:rPr lang="en-US" dirty="0" smtClean="0"/>
              <a:t>Allocation of bits for different fields in an instruction.</a:t>
            </a:r>
          </a:p>
          <a:p>
            <a:r>
              <a:rPr lang="en-US" dirty="0" smtClean="0"/>
              <a:t>Variable length instruction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 Length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gives more </a:t>
            </a:r>
            <a:r>
              <a:rPr lang="en-US" dirty="0" err="1" smtClean="0"/>
              <a:t>opcodes</a:t>
            </a:r>
            <a:r>
              <a:rPr lang="en-US" dirty="0" smtClean="0"/>
              <a:t>, more operands, more addressing modes, greater address range (powerful instruction: it requires more space to store the instruction)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(contd.,)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Memory size</a:t>
            </a:r>
            <a:r>
              <a:rPr lang="en-US" dirty="0" smtClean="0"/>
              <a:t> : More bits are required in the address field to access larger memory range.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sz="2800" dirty="0" smtClean="0"/>
              <a:t>(ex: 1 Kbytes memory requires 10 address bits)</a:t>
            </a:r>
          </a:p>
          <a:p>
            <a:r>
              <a:rPr lang="en-US" b="1" dirty="0" smtClean="0"/>
              <a:t>Memory organization</a:t>
            </a:r>
            <a:r>
              <a:rPr lang="en-US" dirty="0" smtClean="0"/>
              <a:t>: The addressing mechanism in the memory organization required number of addressing bits.</a:t>
            </a:r>
          </a:p>
          <a:p>
            <a:r>
              <a:rPr lang="en-US" b="1" dirty="0" smtClean="0"/>
              <a:t>Bus Structure</a:t>
            </a:r>
            <a:r>
              <a:rPr lang="en-US" dirty="0" smtClean="0"/>
              <a:t>: The instruction length should be equal to or multiple of the memory transfer length.</a:t>
            </a:r>
          </a:p>
          <a:p>
            <a:pPr>
              <a:buNone/>
            </a:pPr>
            <a:r>
              <a:rPr lang="en-US" dirty="0" smtClean="0"/>
              <a:t>    </a:t>
            </a:r>
            <a:endParaRPr lang="en-US" sz="24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(contd.,)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Processor speed</a:t>
            </a:r>
            <a:r>
              <a:rPr lang="en-US" dirty="0" smtClean="0"/>
              <a:t>: With high processor speed memory becomes bottle-neck.</a:t>
            </a:r>
          </a:p>
          <a:p>
            <a:r>
              <a:rPr lang="en-US" b="1" dirty="0" smtClean="0"/>
              <a:t>Processor complexity</a:t>
            </a:r>
            <a:r>
              <a:rPr lang="en-US" dirty="0" smtClean="0"/>
              <a:t>: More </a:t>
            </a:r>
            <a:r>
              <a:rPr lang="en-US" dirty="0" err="1" smtClean="0"/>
              <a:t>opcodes</a:t>
            </a:r>
            <a:r>
              <a:rPr lang="en-US" dirty="0" smtClean="0"/>
              <a:t>, more addressing modes, more operands increase processor complexity, it increase instruction length.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Allocation of bits for different fields in an instruction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Number of Addressing modes</a:t>
            </a:r>
            <a:r>
              <a:rPr lang="en-US" dirty="0" smtClean="0"/>
              <a:t>: More addressing modes requires more bits</a:t>
            </a:r>
          </a:p>
          <a:p>
            <a:r>
              <a:rPr lang="en-US" b="1" dirty="0" smtClean="0"/>
              <a:t>Number of operands</a:t>
            </a:r>
            <a:r>
              <a:rPr lang="en-US" dirty="0" smtClean="0"/>
              <a:t>: More operands requires more number of bits</a:t>
            </a:r>
          </a:p>
          <a:p>
            <a:r>
              <a:rPr lang="en-US" b="1" dirty="0" smtClean="0"/>
              <a:t>Register versus memory</a:t>
            </a:r>
            <a:r>
              <a:rPr lang="en-US" dirty="0" smtClean="0"/>
              <a:t>: Register requires fewer bits to store addresses than the memory reference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(contd.,)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Number of register sets</a:t>
            </a:r>
            <a:r>
              <a:rPr lang="en-US" dirty="0" smtClean="0"/>
              <a:t>: Data registers, Segment registers, index registers, pointer registers.</a:t>
            </a:r>
          </a:p>
          <a:p>
            <a:r>
              <a:rPr lang="en-US" b="1" dirty="0" smtClean="0"/>
              <a:t>Address range</a:t>
            </a:r>
            <a:r>
              <a:rPr lang="en-US" dirty="0" smtClean="0"/>
              <a:t>: The range of memory addresses is related to the number of bits.</a:t>
            </a:r>
          </a:p>
          <a:p>
            <a:r>
              <a:rPr lang="en-US" b="1" dirty="0" smtClean="0"/>
              <a:t>Address granularity</a:t>
            </a:r>
            <a:r>
              <a:rPr lang="en-US" dirty="0" smtClean="0"/>
              <a:t>: An address can reference a word or byte.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 Length Instructions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Different instructions require different memory references, hence use different addressing modes.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Provides flexibility in addressing modes</a:t>
            </a:r>
          </a:p>
          <a:p>
            <a:r>
              <a:rPr lang="en-US" dirty="0" smtClean="0"/>
              <a:t>Provides complex addressing modes</a:t>
            </a:r>
          </a:p>
          <a:p>
            <a:r>
              <a:rPr lang="en-US" dirty="0" smtClean="0"/>
              <a:t>Reduces number of instruction fetch cycles</a:t>
            </a:r>
          </a:p>
          <a:p>
            <a:r>
              <a:rPr lang="en-US" dirty="0" smtClean="0"/>
              <a:t>Reduces amount of space taken by a program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Requires more complex CPU</a:t>
            </a:r>
          </a:p>
          <a:p>
            <a:r>
              <a:rPr lang="en-US" dirty="0" smtClean="0"/>
              <a:t>Decoding of instruction becomes difficult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transfer 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Move(transfer)</a:t>
            </a:r>
          </a:p>
          <a:p>
            <a:r>
              <a:rPr lang="en-US" dirty="0" smtClean="0"/>
              <a:t>Store</a:t>
            </a:r>
          </a:p>
          <a:p>
            <a:r>
              <a:rPr lang="en-US" dirty="0" smtClean="0"/>
              <a:t>Load(fetch)</a:t>
            </a:r>
          </a:p>
          <a:p>
            <a:r>
              <a:rPr lang="en-US" dirty="0" smtClean="0"/>
              <a:t>Exchange</a:t>
            </a:r>
          </a:p>
          <a:p>
            <a:r>
              <a:rPr lang="en-US" dirty="0" smtClean="0"/>
              <a:t>Clear(reset)</a:t>
            </a:r>
          </a:p>
          <a:p>
            <a:r>
              <a:rPr lang="en-US" dirty="0" smtClean="0"/>
              <a:t>Set</a:t>
            </a:r>
          </a:p>
          <a:p>
            <a:r>
              <a:rPr lang="en-US" dirty="0" smtClean="0"/>
              <a:t>Push</a:t>
            </a:r>
          </a:p>
          <a:p>
            <a:r>
              <a:rPr lang="en-US" dirty="0" smtClean="0"/>
              <a:t>Pop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Arithmetic 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Add</a:t>
            </a:r>
          </a:p>
          <a:p>
            <a:r>
              <a:rPr lang="en-US" dirty="0" smtClean="0"/>
              <a:t>Subtract</a:t>
            </a:r>
          </a:p>
          <a:p>
            <a:r>
              <a:rPr lang="en-US" dirty="0" smtClean="0"/>
              <a:t>Multiply</a:t>
            </a:r>
          </a:p>
          <a:p>
            <a:r>
              <a:rPr lang="en-US" dirty="0" smtClean="0"/>
              <a:t>Divide</a:t>
            </a:r>
          </a:p>
          <a:p>
            <a:r>
              <a:rPr lang="en-US" dirty="0" smtClean="0"/>
              <a:t>Absolute</a:t>
            </a:r>
          </a:p>
          <a:p>
            <a:r>
              <a:rPr lang="en-US" dirty="0" smtClean="0"/>
              <a:t>Negate</a:t>
            </a:r>
          </a:p>
          <a:p>
            <a:r>
              <a:rPr lang="en-US" dirty="0" smtClean="0"/>
              <a:t>Increment</a:t>
            </a:r>
          </a:p>
          <a:p>
            <a:r>
              <a:rPr lang="en-US" dirty="0" smtClean="0"/>
              <a:t>Decrement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Logical 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AND</a:t>
            </a:r>
          </a:p>
          <a:p>
            <a:r>
              <a:rPr lang="en-US" dirty="0" smtClean="0"/>
              <a:t>OR</a:t>
            </a:r>
          </a:p>
          <a:p>
            <a:r>
              <a:rPr lang="en-US" dirty="0" smtClean="0"/>
              <a:t>NOT(complement)</a:t>
            </a:r>
          </a:p>
          <a:p>
            <a:r>
              <a:rPr lang="en-US" dirty="0" smtClean="0"/>
              <a:t>Exclusive-OR</a:t>
            </a:r>
          </a:p>
          <a:p>
            <a:r>
              <a:rPr lang="en-US" dirty="0" smtClean="0"/>
              <a:t>Test</a:t>
            </a:r>
          </a:p>
          <a:p>
            <a:r>
              <a:rPr lang="en-US" dirty="0" smtClean="0"/>
              <a:t>Compare</a:t>
            </a:r>
          </a:p>
          <a:p>
            <a:r>
              <a:rPr lang="en-US" dirty="0" smtClean="0"/>
              <a:t>Set control variables</a:t>
            </a:r>
          </a:p>
          <a:p>
            <a:r>
              <a:rPr lang="en-US" dirty="0" smtClean="0"/>
              <a:t>Logical shift</a:t>
            </a:r>
          </a:p>
          <a:p>
            <a:r>
              <a:rPr lang="en-US" dirty="0" smtClean="0"/>
              <a:t>Arithmetic shift</a:t>
            </a:r>
          </a:p>
          <a:p>
            <a:r>
              <a:rPr lang="en-US" dirty="0" smtClean="0"/>
              <a:t>Rotate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Conversion 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Translate</a:t>
            </a:r>
          </a:p>
          <a:p>
            <a:r>
              <a:rPr lang="en-US" dirty="0" smtClean="0"/>
              <a:t>Convert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Input/Output</a:t>
            </a:r>
            <a:r>
              <a:rPr lang="en-US" dirty="0" smtClean="0"/>
              <a:t> 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Input(read)</a:t>
            </a:r>
          </a:p>
          <a:p>
            <a:r>
              <a:rPr lang="en-US" dirty="0" smtClean="0"/>
              <a:t>Output(write)</a:t>
            </a:r>
          </a:p>
          <a:p>
            <a:r>
              <a:rPr lang="en-US" dirty="0" smtClean="0"/>
              <a:t>Start I/O</a:t>
            </a:r>
          </a:p>
          <a:p>
            <a:r>
              <a:rPr lang="en-US" dirty="0" smtClean="0"/>
              <a:t>Test I/O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control 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These operations are reserved for the use of the operating systems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Transfer control 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Jump(branch)</a:t>
            </a:r>
          </a:p>
          <a:p>
            <a:r>
              <a:rPr lang="en-US" dirty="0" smtClean="0"/>
              <a:t>Jump conditional</a:t>
            </a:r>
          </a:p>
          <a:p>
            <a:r>
              <a:rPr lang="en-US" dirty="0" smtClean="0"/>
              <a:t>Call to subroutine</a:t>
            </a:r>
          </a:p>
          <a:p>
            <a:r>
              <a:rPr lang="en-US" dirty="0" smtClean="0"/>
              <a:t>Return</a:t>
            </a:r>
          </a:p>
          <a:p>
            <a:r>
              <a:rPr lang="en-US" dirty="0" smtClean="0"/>
              <a:t>Execute</a:t>
            </a:r>
          </a:p>
          <a:p>
            <a:r>
              <a:rPr lang="en-US" dirty="0" smtClean="0"/>
              <a:t>Skip</a:t>
            </a:r>
          </a:p>
          <a:p>
            <a:r>
              <a:rPr lang="en-US" dirty="0" smtClean="0"/>
              <a:t>Skip conditional</a:t>
            </a:r>
          </a:p>
          <a:p>
            <a:r>
              <a:rPr lang="en-US" dirty="0" smtClean="0"/>
              <a:t>Halt</a:t>
            </a:r>
          </a:p>
          <a:p>
            <a:r>
              <a:rPr lang="en-US" dirty="0" smtClean="0"/>
              <a:t>Wait(hold)</a:t>
            </a:r>
          </a:p>
          <a:p>
            <a:r>
              <a:rPr lang="en-US" dirty="0" smtClean="0"/>
              <a:t>No operation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Definition</a:t>
            </a:r>
            <a:r>
              <a:rPr lang="en-US" dirty="0" smtClean="0"/>
              <a:t>: It define the layout of bits of </a:t>
            </a:r>
            <a:r>
              <a:rPr lang="en-US" smtClean="0"/>
              <a:t>an instruction in constituent </a:t>
            </a:r>
            <a:r>
              <a:rPr lang="en-US" dirty="0" smtClean="0"/>
              <a:t>fields.</a:t>
            </a:r>
          </a:p>
          <a:p>
            <a:r>
              <a:rPr lang="en-US" dirty="0" smtClean="0"/>
              <a:t>It include </a:t>
            </a:r>
            <a:r>
              <a:rPr lang="en-US" dirty="0" err="1" smtClean="0"/>
              <a:t>opcodes</a:t>
            </a:r>
            <a:r>
              <a:rPr lang="en-US" dirty="0" smtClean="0"/>
              <a:t> and operands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425</Words>
  <Application>Microsoft Office PowerPoint</Application>
  <PresentationFormat>On-screen Show (4:3)</PresentationFormat>
  <Paragraphs>94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Types of Operations</vt:lpstr>
      <vt:lpstr>Data transfer operations</vt:lpstr>
      <vt:lpstr>Arithmetic operations</vt:lpstr>
      <vt:lpstr>Logical Operations</vt:lpstr>
      <vt:lpstr>Conversion operations</vt:lpstr>
      <vt:lpstr>Input/Output operations</vt:lpstr>
      <vt:lpstr>System control operations</vt:lpstr>
      <vt:lpstr>Transfer control operations</vt:lpstr>
      <vt:lpstr>Instruction Format</vt:lpstr>
      <vt:lpstr>(contd.,)</vt:lpstr>
      <vt:lpstr>Instruction Length</vt:lpstr>
      <vt:lpstr>(contd.,)</vt:lpstr>
      <vt:lpstr>(contd.,)</vt:lpstr>
      <vt:lpstr>Allocation of bits for different fields in an instruction</vt:lpstr>
      <vt:lpstr>(contd.,)</vt:lpstr>
      <vt:lpstr>Variable Length Instructions</vt:lpstr>
      <vt:lpstr>Advantages</vt:lpstr>
      <vt:lpstr>Disadvantages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Operations</dc:title>
  <dc:creator>baskar.a</dc:creator>
  <cp:lastModifiedBy>baskara</cp:lastModifiedBy>
  <cp:revision>14</cp:revision>
  <dcterms:created xsi:type="dcterms:W3CDTF">2006-08-16T00:00:00Z</dcterms:created>
  <dcterms:modified xsi:type="dcterms:W3CDTF">2017-01-04T07:34:55Z</dcterms:modified>
</cp:coreProperties>
</file>